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48"/>
  </p:notesMasterIdLst>
  <p:handoutMasterIdLst>
    <p:handoutMasterId r:id="rId49"/>
  </p:handoutMasterIdLst>
  <p:sldIdLst>
    <p:sldId id="290" r:id="rId2"/>
    <p:sldId id="291" r:id="rId3"/>
    <p:sldId id="292" r:id="rId4"/>
    <p:sldId id="293" r:id="rId5"/>
    <p:sldId id="294" r:id="rId6"/>
    <p:sldId id="295" r:id="rId7"/>
    <p:sldId id="338" r:id="rId8"/>
    <p:sldId id="339" r:id="rId9"/>
    <p:sldId id="297" r:id="rId10"/>
    <p:sldId id="340" r:id="rId11"/>
    <p:sldId id="332" r:id="rId12"/>
    <p:sldId id="298" r:id="rId13"/>
    <p:sldId id="299" r:id="rId14"/>
    <p:sldId id="300" r:id="rId15"/>
    <p:sldId id="333" r:id="rId16"/>
    <p:sldId id="301" r:id="rId17"/>
    <p:sldId id="304" r:id="rId18"/>
    <p:sldId id="302" r:id="rId19"/>
    <p:sldId id="334" r:id="rId20"/>
    <p:sldId id="305" r:id="rId21"/>
    <p:sldId id="306" r:id="rId22"/>
    <p:sldId id="307" r:id="rId23"/>
    <p:sldId id="308" r:id="rId24"/>
    <p:sldId id="309" r:id="rId25"/>
    <p:sldId id="311" r:id="rId26"/>
    <p:sldId id="312" r:id="rId27"/>
    <p:sldId id="341" r:id="rId28"/>
    <p:sldId id="313" r:id="rId29"/>
    <p:sldId id="314" r:id="rId30"/>
    <p:sldId id="315" r:id="rId31"/>
    <p:sldId id="335" r:id="rId32"/>
    <p:sldId id="316" r:id="rId33"/>
    <p:sldId id="342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37" r:id="rId42"/>
    <p:sldId id="336" r:id="rId43"/>
    <p:sldId id="326" r:id="rId44"/>
    <p:sldId id="343" r:id="rId45"/>
    <p:sldId id="327" r:id="rId46"/>
    <p:sldId id="34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7" autoAdjust="0"/>
    <p:restoredTop sz="94667" autoAdjust="0"/>
  </p:normalViewPr>
  <p:slideViewPr>
    <p:cSldViewPr>
      <p:cViewPr>
        <p:scale>
          <a:sx n="80" d="100"/>
          <a:sy n="80" d="100"/>
        </p:scale>
        <p:origin x="-9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Tutorial 6: </a:t>
            </a:r>
            <a:br>
              <a:rPr lang="en-US" sz="4400" dirty="0" smtClean="0"/>
            </a:br>
            <a:r>
              <a:rPr lang="en-US" sz="4400" dirty="0" smtClean="0"/>
              <a:t>Managing Multiple Worksheets</a:t>
            </a:r>
            <a:br>
              <a:rPr lang="en-US" sz="4400" dirty="0" smtClean="0"/>
            </a:br>
            <a:r>
              <a:rPr lang="en-US" sz="4400" dirty="0" smtClean="0"/>
              <a:t>and Workbooks</a:t>
            </a:r>
          </a:p>
        </p:txBody>
      </p:sp>
    </p:spTree>
    <p:extLst>
      <p:ext uri="{BB962C8B-B14F-4D97-AF65-F5344CB8AC3E}">
        <p14:creationId xmlns:p14="http://schemas.microsoft.com/office/powerpoint/2010/main" xmlns="" val="4105075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Fig06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40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797617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223BF0-9E30-44D5-8F17-69DADF1A9A7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Formatting a Worksheet Group</a:t>
            </a:r>
          </a:p>
          <a:p>
            <a:pPr lvl="1"/>
            <a:r>
              <a:rPr lang="en-US" dirty="0" smtClean="0"/>
              <a:t>Any formatting changes made to the active worksheet</a:t>
            </a:r>
            <a:r>
              <a:rPr lang="en-US" altLang="ko-KR" dirty="0" smtClean="0">
                <a:ea typeface="굴림" pitchFamily="34" charset="-127"/>
              </a:rPr>
              <a:t> </a:t>
            </a:r>
            <a:r>
              <a:rPr lang="en-US" dirty="0" smtClean="0"/>
              <a:t>are applied to all worksheets in the group</a:t>
            </a:r>
          </a:p>
          <a:p>
            <a:r>
              <a:rPr lang="en-US" altLang="ko-KR" dirty="0" smtClean="0">
                <a:ea typeface="굴림" pitchFamily="34" charset="-127"/>
              </a:rPr>
              <a:t>Ungrouping Worksheets</a:t>
            </a:r>
          </a:p>
          <a:p>
            <a:pPr lvl="1"/>
            <a:r>
              <a:rPr lang="en-US" dirty="0" smtClean="0"/>
              <a:t>When worksheets are ungrouped, each one functions independently again</a:t>
            </a:r>
          </a:p>
          <a:p>
            <a:pPr lvl="1"/>
            <a:r>
              <a:rPr lang="en-US" dirty="0" smtClean="0"/>
              <a:t>If you forget to ungroup worksheets, any changes you make in one will be applied to all worksheets in the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26394593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223BF0-9E30-44D5-8F17-69DADF1A9A7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Grouped Worksheets</a:t>
            </a: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2438400" y="2514601"/>
            <a:ext cx="4953000" cy="2743200"/>
          </a:xfrm>
        </p:spPr>
        <p:txBody>
          <a:bodyPr/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Fig06-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95400"/>
            <a:ext cx="8001000" cy="494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03906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34286F-C228-499D-AE19-C1162E2458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br>
              <a:rPr lang="en-US" dirty="0" smtClean="0"/>
            </a:br>
            <a:r>
              <a:rPr lang="en-US" dirty="0" smtClean="0"/>
              <a:t>Multiple Worksheets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Copying Worksheets</a:t>
            </a:r>
          </a:p>
          <a:p>
            <a:pPr lvl="1"/>
            <a:r>
              <a:rPr lang="en-US" dirty="0" smtClean="0"/>
              <a:t>Use an existing worksheet as a starting point for creating another one</a:t>
            </a:r>
          </a:p>
          <a:p>
            <a:pPr lvl="1"/>
            <a:r>
              <a:rPr lang="en-US" dirty="0" smtClean="0"/>
              <a:t>Duplicates all values, formulas, and formats into new worksheet, leaving original worksheet intact</a:t>
            </a:r>
          </a:p>
          <a:p>
            <a:pPr lvl="1"/>
            <a:r>
              <a:rPr lang="en-US" dirty="0" smtClean="0"/>
              <a:t>Edit, reformat, and enter new content as needed</a:t>
            </a:r>
          </a:p>
        </p:txBody>
      </p:sp>
    </p:spTree>
    <p:extLst>
      <p:ext uri="{BB962C8B-B14F-4D97-AF65-F5344CB8AC3E}">
        <p14:creationId xmlns:p14="http://schemas.microsoft.com/office/powerpoint/2010/main" xmlns="" val="701512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11925-E9EF-4F22-A10C-A3562328349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br>
              <a:rPr lang="en-US" dirty="0" smtClean="0"/>
            </a:br>
            <a:r>
              <a:rPr lang="en-US" dirty="0" smtClean="0"/>
              <a:t>Multiple Worksheets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Referencing Cells and Ranges in Other Worksheets</a:t>
            </a:r>
          </a:p>
          <a:p>
            <a:pPr lvl="1"/>
            <a:r>
              <a:rPr lang="en-US" dirty="0" smtClean="0"/>
              <a:t>Using multiple worksheets to organize related data allows you to reference a cell or range in another worksheet in the same workbook</a:t>
            </a:r>
          </a:p>
          <a:p>
            <a:pPr lvl="1"/>
            <a:r>
              <a:rPr lang="en-US" dirty="0" smtClean="0"/>
              <a:t>You can type the formula in </a:t>
            </a:r>
            <a:r>
              <a:rPr lang="en-US" dirty="0"/>
              <a:t>the cell, but it is faster and more accurate to </a:t>
            </a:r>
            <a:r>
              <a:rPr lang="en-US" dirty="0" smtClean="0"/>
              <a:t>use your </a:t>
            </a:r>
            <a:r>
              <a:rPr lang="en-US" dirty="0"/>
              <a:t>mouse to select cells to enter their references to other worksheets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6192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11925-E9EF-4F22-A10C-A3562328349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524000"/>
          </a:xfrm>
        </p:spPr>
        <p:txBody>
          <a:bodyPr/>
          <a:lstStyle/>
          <a:p>
            <a:pPr lvl="1"/>
            <a:r>
              <a:rPr lang="en-US" dirty="0"/>
              <a:t>The syntax to reference a cell or a range in a different worksheet is: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=</a:t>
            </a:r>
            <a:r>
              <a:rPr lang="en-US" i="1" dirty="0" err="1"/>
              <a:t>SheetName</a:t>
            </a:r>
            <a:r>
              <a:rPr lang="en-US" dirty="0" err="1"/>
              <a:t>!</a:t>
            </a:r>
            <a:r>
              <a:rPr lang="en-US" i="1" dirty="0" err="1"/>
              <a:t>CellRange</a:t>
            </a:r>
            <a:endParaRPr lang="en-US" i="1" dirty="0"/>
          </a:p>
          <a:p>
            <a:endParaRPr lang="en-US" sz="3200" b="1" i="1" dirty="0"/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Fig06-0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71800"/>
            <a:ext cx="8001000" cy="292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546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12AC4-358B-4C4D-9519-76CF93F13C4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21508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Using 3-D References to Add Values Across Worksheets</a:t>
            </a:r>
          </a:p>
          <a:p>
            <a:pPr lvl="1"/>
            <a:r>
              <a:rPr lang="en-US" dirty="0" smtClean="0"/>
              <a:t>When worksheets have identical row and column layouts, enter formulas with 3-D references to summarize the worksheets in another worksheet</a:t>
            </a:r>
          </a:p>
          <a:p>
            <a:pPr lvl="1"/>
            <a:r>
              <a:rPr lang="en-US" dirty="0" smtClean="0"/>
              <a:t>3-D reference specifies not only the range of rows and columns, but also the range of worksheet names in which the cells appear</a:t>
            </a:r>
          </a:p>
          <a:p>
            <a:pPr lvl="1"/>
            <a:r>
              <a:rPr lang="en-US" dirty="0" smtClean="0"/>
              <a:t>General syntax of a 3-D cell reference is: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i="1" dirty="0" err="1" smtClean="0"/>
              <a:t>WorksheetRange</a:t>
            </a:r>
            <a:r>
              <a:rPr lang="en-US" dirty="0" err="1" smtClean="0"/>
              <a:t>!</a:t>
            </a:r>
            <a:r>
              <a:rPr lang="en-US" i="1" dirty="0" err="1" smtClean="0"/>
              <a:t>CellRange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314231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1C8225-E417-490C-8FD0-32EF0192309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Using 3-D References to Add Values Across Worksheets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change the value in one worksheet, the results of formulas that reference that cell reflect the </a:t>
            </a:r>
            <a:r>
              <a:rPr lang="en-US" dirty="0" smtClean="0"/>
              <a:t>change in all grouped worksheets</a:t>
            </a:r>
          </a:p>
          <a:p>
            <a:pPr lvl="1"/>
            <a:r>
              <a:rPr lang="en-US" dirty="0"/>
              <a:t>3-D references are often used in formulas that contain Excel functions, </a:t>
            </a:r>
            <a:r>
              <a:rPr lang="en-US" dirty="0" smtClean="0"/>
              <a:t>including:</a:t>
            </a:r>
          </a:p>
          <a:p>
            <a:pPr lvl="2"/>
            <a:r>
              <a:rPr lang="en-US" dirty="0" smtClean="0"/>
              <a:t>SUM</a:t>
            </a:r>
          </a:p>
          <a:p>
            <a:pPr lvl="2"/>
            <a:r>
              <a:rPr lang="en-US" dirty="0" smtClean="0"/>
              <a:t>AVERAGE</a:t>
            </a:r>
          </a:p>
          <a:p>
            <a:pPr lvl="2"/>
            <a:r>
              <a:rPr lang="en-US" dirty="0" smtClean="0"/>
              <a:t>COUNT</a:t>
            </a:r>
          </a:p>
          <a:p>
            <a:pPr lvl="2"/>
            <a:r>
              <a:rPr lang="en-US" dirty="0" smtClean="0"/>
              <a:t>MAX </a:t>
            </a:r>
            <a:r>
              <a:rPr lang="en-US" dirty="0"/>
              <a:t>and MIN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629639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2252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7551EA-1C0A-4A4A-8312-870A18931B9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Fig06-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4" y="1295400"/>
            <a:ext cx="763191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2360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2252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7551EA-1C0A-4A4A-8312-870A18931B9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Fig06-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133600"/>
            <a:ext cx="8001000" cy="304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83707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EA1C3-2710-4DEE-988E-B09340FA714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7" name="Rectang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1268" name="Rectangle 1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Create a worksheet group</a:t>
            </a:r>
          </a:p>
          <a:p>
            <a:r>
              <a:rPr lang="en-US" smtClean="0"/>
              <a:t>Format and edit multiple worksheets at once</a:t>
            </a:r>
          </a:p>
          <a:p>
            <a:r>
              <a:rPr lang="en-US" smtClean="0"/>
              <a:t>Create cell references to other worksheets</a:t>
            </a:r>
          </a:p>
          <a:p>
            <a:r>
              <a:rPr lang="en-US" smtClean="0"/>
              <a:t>Consolidate information from multiple worksheets using 3-D references</a:t>
            </a:r>
          </a:p>
          <a:p>
            <a:r>
              <a:rPr lang="en-US" smtClean="0"/>
              <a:t>Create and print a worksheet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26350055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5F342-4E8B-4076-9D08-5B258A271CD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Worksheet Group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057400"/>
          </a:xfrm>
        </p:spPr>
        <p:txBody>
          <a:bodyPr/>
          <a:lstStyle/>
          <a:p>
            <a:r>
              <a:rPr lang="en-US" dirty="0" smtClean="0"/>
              <a:t>Same page layout settings apply to all  worksheets in the group at the same time</a:t>
            </a:r>
          </a:p>
          <a:p>
            <a:r>
              <a:rPr lang="en-US" dirty="0" smtClean="0"/>
              <a:t>All worksheets in the group can be printed at once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Fig06-1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05" y="3276600"/>
            <a:ext cx="558639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66427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EF5890-D778-4378-B696-06AE7DF6C39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Links and External References</a:t>
            </a:r>
          </a:p>
        </p:txBody>
      </p:sp>
      <p:pic>
        <p:nvPicPr>
          <p:cNvPr id="6" name="Picture 5" descr="Fig06_pgEX35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98" y="1295400"/>
            <a:ext cx="506720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0182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44206E-952D-489C-AEAD-6776131765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Links and External References</a:t>
            </a:r>
            <a:endParaRPr lang="en-US" dirty="0" smtClean="0"/>
          </a:p>
        </p:txBody>
      </p:sp>
      <p:pic>
        <p:nvPicPr>
          <p:cNvPr id="6" name="Picture 5" descr="Fig06_pgEX35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51" y="1295400"/>
            <a:ext cx="470069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2147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4980BC-F940-42EB-8377-B47A16CFB7D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867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Workbooks</a:t>
            </a:r>
          </a:p>
        </p:txBody>
      </p:sp>
      <p:sp>
        <p:nvSpPr>
          <p:cNvPr id="28676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When creating formulas in a workbook, reference data in other workbooks by creating a link between the workbooks</a:t>
            </a:r>
          </a:p>
          <a:p>
            <a:r>
              <a:rPr lang="en-US" dirty="0" smtClean="0"/>
              <a:t>When two files are linked, the source file contains the data, and the destination file (dependent</a:t>
            </a:r>
            <a:r>
              <a:rPr lang="en-US" i="1" dirty="0" smtClean="0"/>
              <a:t> </a:t>
            </a:r>
            <a:r>
              <a:rPr lang="en-US" dirty="0" smtClean="0"/>
              <a:t>file) receives the data</a:t>
            </a:r>
          </a:p>
          <a:p>
            <a:r>
              <a:rPr lang="en-US" dirty="0" smtClean="0"/>
              <a:t>When source and destination workbooks are in different folders, workbook reference must include the file’s complete location (the path)</a:t>
            </a:r>
          </a:p>
        </p:txBody>
      </p:sp>
    </p:spTree>
    <p:extLst>
      <p:ext uri="{BB962C8B-B14F-4D97-AF65-F5344CB8AC3E}">
        <p14:creationId xmlns:p14="http://schemas.microsoft.com/office/powerpoint/2010/main" xmlns="" val="534630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CE3F73-50AF-4334-B4B2-B7AC95C898E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6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Workbooks</a:t>
            </a:r>
          </a:p>
        </p:txBody>
      </p:sp>
      <p:pic>
        <p:nvPicPr>
          <p:cNvPr id="6" name="Picture 5" descr="Fig06-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905000"/>
            <a:ext cx="8001000" cy="347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21001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B51D6E-E3D4-4F99-9D83-F58572720B4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7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Workbooks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Navigating Multiple Workbooks</a:t>
            </a:r>
          </a:p>
          <a:p>
            <a:pPr lvl="1"/>
            <a:r>
              <a:rPr lang="en-US" dirty="0" smtClean="0"/>
              <a:t>To move between open workbooks:</a:t>
            </a:r>
          </a:p>
          <a:p>
            <a:pPr lvl="2"/>
            <a:r>
              <a:rPr lang="en-US" sz="2600" dirty="0" smtClean="0"/>
              <a:t>Use Switch Windows </a:t>
            </a:r>
            <a:r>
              <a:rPr lang="en-US" sz="2600" dirty="0"/>
              <a:t>button in the Window group on the VIEW tab </a:t>
            </a:r>
            <a:r>
              <a:rPr lang="en-US" sz="2600" dirty="0" smtClean="0"/>
              <a:t>lists</a:t>
            </a:r>
            <a:br>
              <a:rPr lang="en-US" sz="2600" dirty="0" smtClean="0"/>
            </a:br>
            <a:r>
              <a:rPr lang="en-US" sz="2600" dirty="0" smtClean="0"/>
              <a:t>			 - or -</a:t>
            </a:r>
          </a:p>
          <a:p>
            <a:pPr lvl="2"/>
            <a:r>
              <a:rPr lang="en-US" sz="2600" dirty="0" smtClean="0"/>
              <a:t>Click Excel program button on the taskbar, then click the thumbnail of the workbook</a:t>
            </a:r>
          </a:p>
        </p:txBody>
      </p:sp>
    </p:spTree>
    <p:extLst>
      <p:ext uri="{BB962C8B-B14F-4D97-AF65-F5344CB8AC3E}">
        <p14:creationId xmlns:p14="http://schemas.microsoft.com/office/powerpoint/2010/main" xmlns="" val="33383381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0E032E-0DD2-4719-B9FD-F8793064C53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Workbooks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Arranging Multiple Workbooks</a:t>
            </a:r>
          </a:p>
          <a:p>
            <a:pPr lvl="1"/>
            <a:r>
              <a:rPr lang="en-US" altLang="ko-KR" dirty="0" smtClean="0">
                <a:ea typeface="굴림" pitchFamily="34" charset="-127"/>
              </a:rPr>
              <a:t>Can </a:t>
            </a:r>
            <a:r>
              <a:rPr lang="en-US" altLang="ko-KR" dirty="0">
                <a:ea typeface="굴림" pitchFamily="34" charset="-127"/>
              </a:rPr>
              <a:t>display all the </a:t>
            </a:r>
            <a:r>
              <a:rPr lang="en-US" altLang="ko-KR" dirty="0" smtClean="0">
                <a:ea typeface="굴림" pitchFamily="34" charset="-127"/>
              </a:rPr>
              <a:t>open workbooks </a:t>
            </a:r>
            <a:r>
              <a:rPr lang="en-US" altLang="ko-KR" dirty="0">
                <a:ea typeface="굴림" pitchFamily="34" charset="-127"/>
              </a:rPr>
              <a:t>on your screen at the same </a:t>
            </a:r>
            <a:r>
              <a:rPr lang="en-US" altLang="ko-KR" dirty="0" smtClean="0">
                <a:ea typeface="굴림" pitchFamily="34" charset="-127"/>
              </a:rPr>
              <a:t>time</a:t>
            </a:r>
          </a:p>
          <a:p>
            <a:pPr lvl="1"/>
            <a:r>
              <a:rPr lang="en-US" altLang="ko-KR" dirty="0" smtClean="0">
                <a:ea typeface="굴림" pitchFamily="34" charset="-127"/>
              </a:rPr>
              <a:t>Can </a:t>
            </a:r>
            <a:r>
              <a:rPr lang="en-US" altLang="ko-KR" dirty="0">
                <a:ea typeface="굴림" pitchFamily="34" charset="-127"/>
              </a:rPr>
              <a:t>easily click among </a:t>
            </a:r>
            <a:r>
              <a:rPr lang="en-US" altLang="ko-KR" dirty="0" smtClean="0">
                <a:ea typeface="굴림" pitchFamily="34" charset="-127"/>
              </a:rPr>
              <a:t>the open </a:t>
            </a:r>
            <a:r>
              <a:rPr lang="en-US" altLang="ko-KR" dirty="0">
                <a:ea typeface="굴림" pitchFamily="34" charset="-127"/>
              </a:rPr>
              <a:t>workbooks to create links as well as quickly compare the contents of worksheets </a:t>
            </a:r>
            <a:r>
              <a:rPr lang="en-US" altLang="ko-KR" dirty="0" smtClean="0">
                <a:ea typeface="굴림" pitchFamily="34" charset="-127"/>
              </a:rPr>
              <a:t>in different workbooks</a:t>
            </a:r>
          </a:p>
          <a:p>
            <a:pPr lvl="1"/>
            <a:r>
              <a:rPr lang="en-US" altLang="ko-KR" dirty="0" smtClean="0">
                <a:ea typeface="굴림" pitchFamily="34" charset="-127"/>
              </a:rPr>
              <a:t>Layout options:</a:t>
            </a:r>
            <a:endParaRPr lang="en-US" altLang="ko-KR" dirty="0">
              <a:ea typeface="굴림" pitchFamily="34" charset="-127"/>
            </a:endParaRPr>
          </a:p>
          <a:p>
            <a:pPr lvl="2"/>
            <a:r>
              <a:rPr lang="en-US" altLang="ko-KR" sz="2600" dirty="0" smtClean="0">
                <a:ea typeface="굴림" pitchFamily="34" charset="-127"/>
              </a:rPr>
              <a:t>Tiled</a:t>
            </a:r>
          </a:p>
          <a:p>
            <a:pPr lvl="2"/>
            <a:r>
              <a:rPr lang="en-US" altLang="ko-KR" sz="2600" dirty="0" smtClean="0">
                <a:ea typeface="굴림" pitchFamily="34" charset="-127"/>
              </a:rPr>
              <a:t>Horizontal</a:t>
            </a:r>
          </a:p>
          <a:p>
            <a:pPr lvl="2"/>
            <a:r>
              <a:rPr lang="en-US" altLang="ko-KR" sz="2600" dirty="0" smtClean="0">
                <a:ea typeface="굴림" pitchFamily="34" charset="-127"/>
              </a:rPr>
              <a:t>Vertical</a:t>
            </a:r>
          </a:p>
          <a:p>
            <a:pPr lvl="2"/>
            <a:r>
              <a:rPr lang="en-US" altLang="ko-KR" sz="2600" dirty="0" smtClean="0">
                <a:ea typeface="굴림" pitchFamily="34" charset="-127"/>
              </a:rPr>
              <a:t>Cascade</a:t>
            </a:r>
          </a:p>
          <a:p>
            <a:endParaRPr lang="en-US" altLang="ko-KR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3088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Workbooks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Content Placeholder 5" descr="Fig06-1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398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4995477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FBB9B9-6EA0-47FB-A4FF-A5C2317F14A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37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Workbooks</a:t>
            </a:r>
          </a:p>
        </p:txBody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1870271"/>
          </a:xfrm>
        </p:spPr>
        <p:txBody>
          <a:bodyPr/>
          <a:lstStyle/>
          <a:p>
            <a:r>
              <a:rPr lang="en-US" dirty="0"/>
              <a:t>Creating Formulas with External References</a:t>
            </a:r>
            <a:endParaRPr lang="en-US" dirty="0" smtClean="0"/>
          </a:p>
          <a:p>
            <a:pPr lvl="1"/>
            <a:r>
              <a:rPr lang="en-US" dirty="0" smtClean="0"/>
              <a:t>A formula can include a reference to another workbook (external reference), which creates a set of linked workbooks</a:t>
            </a:r>
          </a:p>
        </p:txBody>
      </p:sp>
      <p:pic>
        <p:nvPicPr>
          <p:cNvPr id="7" name="Picture 6" descr="Fig06-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7" y="3120149"/>
            <a:ext cx="6023727" cy="320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19014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01C32A-1D09-45D2-A535-A2D7D51570C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481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Linked Workbooks</a:t>
            </a:r>
          </a:p>
        </p:txBody>
      </p:sp>
      <p:sp>
        <p:nvSpPr>
          <p:cNvPr id="34820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When data in a source file changes, the destination file should reflect those changes</a:t>
            </a:r>
          </a:p>
          <a:p>
            <a:r>
              <a:rPr lang="en-US" dirty="0" smtClean="0"/>
              <a:t>If source and destination files are open when a change is made, the destination file is updated automatically</a:t>
            </a:r>
          </a:p>
          <a:p>
            <a:r>
              <a:rPr lang="en-US" dirty="0" smtClean="0"/>
              <a:t>If destination file is closed when source file is changed, you </a:t>
            </a:r>
            <a:r>
              <a:rPr lang="en-US" sz="2800" dirty="0" smtClean="0"/>
              <a:t>c</a:t>
            </a:r>
            <a:r>
              <a:rPr lang="en-US" dirty="0" smtClean="0"/>
              <a:t>hoose whether to update the link to display current values, or continue to display older values when you open the destination file</a:t>
            </a:r>
          </a:p>
        </p:txBody>
      </p:sp>
    </p:spTree>
    <p:extLst>
      <p:ext uri="{BB962C8B-B14F-4D97-AF65-F5344CB8AC3E}">
        <p14:creationId xmlns:p14="http://schemas.microsoft.com/office/powerpoint/2010/main" xmlns="" val="10075614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2A6F73-3EB7-423D-BFDB-7ACFAAF76FF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291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2" name="Rectangle 11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Create a link to data in another workbook</a:t>
            </a:r>
          </a:p>
          <a:p>
            <a:r>
              <a:rPr lang="en-US" dirty="0" smtClean="0"/>
              <a:t>Create a workbook reference</a:t>
            </a:r>
          </a:p>
          <a:p>
            <a:r>
              <a:rPr lang="en-US" dirty="0" smtClean="0"/>
              <a:t>Learn how to edit links</a:t>
            </a:r>
          </a:p>
          <a:p>
            <a:r>
              <a:rPr lang="en-US" dirty="0" smtClean="0"/>
              <a:t>Insert a hyperlink in a cell</a:t>
            </a:r>
          </a:p>
          <a:p>
            <a:r>
              <a:rPr lang="en-US" dirty="0"/>
              <a:t>Create a workbook based </a:t>
            </a:r>
            <a:r>
              <a:rPr lang="en-US" dirty="0" smtClean="0"/>
              <a:t>on an </a:t>
            </a:r>
            <a:r>
              <a:rPr lang="en-US" dirty="0"/>
              <a:t>existing template</a:t>
            </a:r>
          </a:p>
          <a:p>
            <a:r>
              <a:rPr lang="en-US" dirty="0" smtClean="0"/>
              <a:t>Create </a:t>
            </a:r>
            <a:r>
              <a:rPr lang="en-US" dirty="0"/>
              <a:t>a custom </a:t>
            </a:r>
            <a:r>
              <a:rPr lang="en-US" dirty="0" smtClean="0"/>
              <a:t>workbook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9511231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Linked Workbooks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219199"/>
          </a:xfrm>
        </p:spPr>
        <p:txBody>
          <a:bodyPr/>
          <a:lstStyle/>
          <a:p>
            <a:r>
              <a:rPr lang="en-US" dirty="0" smtClean="0"/>
              <a:t>Updating a Destination Workbook with Source Workbooks Open</a:t>
            </a:r>
          </a:p>
        </p:txBody>
      </p:sp>
      <p:sp>
        <p:nvSpPr>
          <p:cNvPr id="3584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15D512-F2C7-415B-9F06-10A2B250FF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Fig06-2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362200"/>
            <a:ext cx="8001000" cy="392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26134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Linked Workbooks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a Destination Workbook with Source  Workbooks Closed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you save a workbook that contains external reference </a:t>
            </a:r>
            <a:r>
              <a:rPr lang="en-US" dirty="0" smtClean="0"/>
              <a:t>formulas, </a:t>
            </a:r>
            <a:r>
              <a:rPr lang="en-US" dirty="0"/>
              <a:t>Excel stores the most recent results of those formulas in </a:t>
            </a:r>
            <a:r>
              <a:rPr lang="en-US" dirty="0" smtClean="0"/>
              <a:t>the destination file</a:t>
            </a:r>
          </a:p>
          <a:p>
            <a:pPr lvl="1"/>
            <a:r>
              <a:rPr lang="en-US" dirty="0" smtClean="0"/>
              <a:t>Source files are </a:t>
            </a:r>
            <a:r>
              <a:rPr lang="en-US" dirty="0"/>
              <a:t>often updated while the destination file is </a:t>
            </a:r>
            <a:r>
              <a:rPr lang="en-US" dirty="0" smtClean="0"/>
              <a:t>closed; the </a:t>
            </a:r>
            <a:r>
              <a:rPr lang="en-US" dirty="0"/>
              <a:t>values in </a:t>
            </a:r>
            <a:r>
              <a:rPr lang="en-US" dirty="0" smtClean="0"/>
              <a:t>the destination </a:t>
            </a:r>
            <a:r>
              <a:rPr lang="en-US" dirty="0"/>
              <a:t>file are not updated at the same time </a:t>
            </a:r>
            <a:r>
              <a:rPr lang="en-US" dirty="0" smtClean="0"/>
              <a:t>as the </a:t>
            </a:r>
            <a:r>
              <a:rPr lang="en-US" dirty="0"/>
              <a:t>source </a:t>
            </a:r>
            <a:r>
              <a:rPr lang="en-US" dirty="0" smtClean="0"/>
              <a:t>files</a:t>
            </a:r>
          </a:p>
          <a:p>
            <a:pPr lvl="1"/>
            <a:r>
              <a:rPr lang="en-US" dirty="0"/>
              <a:t>To update the destination </a:t>
            </a:r>
            <a:r>
              <a:rPr lang="en-US" dirty="0" smtClean="0"/>
              <a:t>workbook, </a:t>
            </a:r>
            <a:r>
              <a:rPr lang="en-US" dirty="0"/>
              <a:t>you must specify </a:t>
            </a:r>
            <a:r>
              <a:rPr lang="en-US" dirty="0" smtClean="0"/>
              <a:t>that you </a:t>
            </a:r>
            <a:r>
              <a:rPr lang="en-US" dirty="0"/>
              <a:t>want the update to occur</a:t>
            </a:r>
            <a:endParaRPr lang="en-US" dirty="0" smtClean="0"/>
          </a:p>
        </p:txBody>
      </p:sp>
      <p:sp>
        <p:nvSpPr>
          <p:cNvPr id="3584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15D512-F2C7-415B-9F06-10A2B250FF0A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945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F4D2C-F39D-407D-A66D-43666F1F1C9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Linked Workbooks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895600"/>
          </a:xfrm>
        </p:spPr>
        <p:txBody>
          <a:bodyPr/>
          <a:lstStyle/>
          <a:p>
            <a:r>
              <a:rPr lang="en-US" dirty="0" smtClean="0"/>
              <a:t>Managing Links</a:t>
            </a:r>
          </a:p>
          <a:p>
            <a:pPr lvl="1"/>
            <a:r>
              <a:rPr lang="en-US" dirty="0" smtClean="0"/>
              <a:t>Use Edit Links dialog box to manage links</a:t>
            </a:r>
          </a:p>
          <a:p>
            <a:pPr lvl="2"/>
            <a:r>
              <a:rPr lang="en-US" sz="2600" dirty="0" smtClean="0"/>
              <a:t>Review </a:t>
            </a:r>
            <a:r>
              <a:rPr lang="en-US" sz="2600" dirty="0"/>
              <a:t>the status of the links and update the data in the </a:t>
            </a:r>
            <a:r>
              <a:rPr lang="en-US" sz="2600" dirty="0" smtClean="0"/>
              <a:t>files</a:t>
            </a:r>
          </a:p>
          <a:p>
            <a:pPr lvl="2"/>
            <a:r>
              <a:rPr lang="en-US" sz="2600" dirty="0" smtClean="0"/>
              <a:t>Repair </a:t>
            </a:r>
            <a:r>
              <a:rPr lang="en-US" sz="2600" b="1" dirty="0"/>
              <a:t>broken links</a:t>
            </a:r>
            <a:r>
              <a:rPr lang="en-US" sz="2600" dirty="0"/>
              <a:t>, which are references to files that have been moved since the </a:t>
            </a:r>
            <a:r>
              <a:rPr lang="en-US" sz="2600" dirty="0" smtClean="0"/>
              <a:t>link was </a:t>
            </a:r>
            <a:r>
              <a:rPr lang="en-US" sz="2600" dirty="0"/>
              <a:t>created</a:t>
            </a:r>
            <a:endParaRPr 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4007915"/>
            <a:ext cx="8001000" cy="231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7431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Linked Workbooks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Links (continued)</a:t>
            </a:r>
          </a:p>
          <a:p>
            <a:pPr lvl="1"/>
            <a:r>
              <a:rPr lang="en-US" dirty="0"/>
              <a:t>The Edit Links dialog box lists all of the files to which the destination workbook </a:t>
            </a:r>
            <a:r>
              <a:rPr lang="en-US" dirty="0" smtClean="0"/>
              <a:t>is linked </a:t>
            </a:r>
            <a:r>
              <a:rPr lang="en-US" dirty="0"/>
              <a:t>so that you can update, change, open, or remove the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dialog box shows the following </a:t>
            </a:r>
            <a:r>
              <a:rPr lang="en-US" dirty="0" smtClean="0"/>
              <a:t>information about </a:t>
            </a:r>
            <a:r>
              <a:rPr lang="en-US" dirty="0"/>
              <a:t>each link</a:t>
            </a:r>
            <a:r>
              <a:rPr lang="en-US" dirty="0" smtClean="0"/>
              <a:t>:</a:t>
            </a:r>
          </a:p>
          <a:p>
            <a:pPr lvl="2"/>
            <a:r>
              <a:rPr lang="en-US" sz="2600" dirty="0" smtClean="0"/>
              <a:t>Source</a:t>
            </a:r>
          </a:p>
          <a:p>
            <a:pPr lvl="2"/>
            <a:r>
              <a:rPr lang="en-US" sz="2600" dirty="0" smtClean="0"/>
              <a:t>Type</a:t>
            </a:r>
          </a:p>
          <a:p>
            <a:pPr lvl="2"/>
            <a:r>
              <a:rPr lang="en-US" sz="2600" dirty="0" smtClean="0"/>
              <a:t>Update</a:t>
            </a:r>
          </a:p>
          <a:p>
            <a:pPr lvl="2"/>
            <a:r>
              <a:rPr lang="en-US" sz="2600" dirty="0" smtClean="0"/>
              <a:t>Status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129060505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3C01B5-D4C6-4E44-84EC-F424A60A667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891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Templates and Hyperlinks</a:t>
            </a:r>
          </a:p>
        </p:txBody>
      </p:sp>
      <p:pic>
        <p:nvPicPr>
          <p:cNvPr id="6" name="Picture 5" descr="Fig06_pgEX36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859" y="1295399"/>
            <a:ext cx="496628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51551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963FD-C7E0-4F18-903B-9CFF9BC0D87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993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Templates and Hyperlinks</a:t>
            </a:r>
            <a:endParaRPr lang="en-US" dirty="0" smtClean="0"/>
          </a:p>
        </p:txBody>
      </p:sp>
      <p:pic>
        <p:nvPicPr>
          <p:cNvPr id="6" name="Picture 5" descr="Fig06_pgEX36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03" y="1296171"/>
            <a:ext cx="505479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7832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32906C-8A14-44DB-BD4A-3FEF9FB6309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096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Hyperlink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0964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hyperlink is a link in a file to information within that file or another file</a:t>
            </a:r>
          </a:p>
          <a:p>
            <a:r>
              <a:rPr lang="en-US" dirty="0" smtClean="0"/>
              <a:t>Can be used to:</a:t>
            </a:r>
          </a:p>
          <a:p>
            <a:pPr lvl="1"/>
            <a:r>
              <a:rPr lang="en-US" dirty="0" smtClean="0"/>
              <a:t>Quickly jump to a specific cell or range within the active worksheet, another worksheet, or another workbook</a:t>
            </a:r>
          </a:p>
          <a:p>
            <a:pPr lvl="1"/>
            <a:r>
              <a:rPr lang="en-US" dirty="0" smtClean="0"/>
              <a:t>Jump to other files (i.e., a Word document, a PowerPoint presentation, or a site on the web)</a:t>
            </a:r>
          </a:p>
        </p:txBody>
      </p:sp>
    </p:spTree>
    <p:extLst>
      <p:ext uri="{BB962C8B-B14F-4D97-AF65-F5344CB8AC3E}">
        <p14:creationId xmlns:p14="http://schemas.microsoft.com/office/powerpoint/2010/main" xmlns="" val="18467657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C37196-62B3-4827-B8B2-8C2148C233D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19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Hyperlink</a:t>
            </a:r>
          </a:p>
        </p:txBody>
      </p:sp>
      <p:sp>
        <p:nvSpPr>
          <p:cNvPr id="41988" name="Rectangle 5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3276600"/>
          </a:xfrm>
        </p:spPr>
        <p:txBody>
          <a:bodyPr/>
          <a:lstStyle/>
          <a:p>
            <a:r>
              <a:rPr lang="en-US" dirty="0" smtClean="0"/>
              <a:t>Inserting a Hyperlink</a:t>
            </a:r>
          </a:p>
          <a:p>
            <a:pPr lvl="1"/>
            <a:r>
              <a:rPr lang="en-US" dirty="0" smtClean="0"/>
              <a:t>Insert </a:t>
            </a:r>
            <a:r>
              <a:rPr lang="en-US" dirty="0"/>
              <a:t>a hyperlink directly in a workbook file to link to information </a:t>
            </a:r>
            <a:r>
              <a:rPr lang="en-US" dirty="0" smtClean="0"/>
              <a:t>in:</a:t>
            </a:r>
          </a:p>
          <a:p>
            <a:pPr lvl="2"/>
            <a:r>
              <a:rPr lang="en-US" dirty="0" smtClean="0"/>
              <a:t>That workbook</a:t>
            </a:r>
          </a:p>
          <a:p>
            <a:pPr lvl="2"/>
            <a:r>
              <a:rPr lang="en-US" dirty="0" smtClean="0"/>
              <a:t>Another workbook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file associated with another application on </a:t>
            </a:r>
            <a:r>
              <a:rPr lang="en-US" dirty="0" smtClean="0"/>
              <a:t>your computer, a </a:t>
            </a:r>
            <a:r>
              <a:rPr lang="en-US" dirty="0"/>
              <a:t>shared file on a </a:t>
            </a:r>
            <a:r>
              <a:rPr lang="en-US" dirty="0" smtClean="0"/>
              <a:t>network, or </a:t>
            </a:r>
            <a:r>
              <a:rPr lang="en-US" dirty="0"/>
              <a:t>a </a:t>
            </a:r>
            <a:r>
              <a:rPr lang="en-US" dirty="0" smtClean="0"/>
              <a:t>website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Fig06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64" y="4419600"/>
            <a:ext cx="7317073" cy="19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52695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CB2A9F-7F4F-4C30-8BEB-EED3AA12ACA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30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Hyperlink</a:t>
            </a:r>
          </a:p>
        </p:txBody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Editing a Hyperlink</a:t>
            </a:r>
          </a:p>
          <a:p>
            <a:pPr lvl="1"/>
            <a:r>
              <a:rPr lang="en-US" dirty="0" smtClean="0"/>
              <a:t>Modify </a:t>
            </a:r>
            <a:r>
              <a:rPr lang="en-US" dirty="0"/>
              <a:t>an existing hyperlink </a:t>
            </a:r>
            <a:r>
              <a:rPr lang="en-US" dirty="0" smtClean="0"/>
              <a:t>by:</a:t>
            </a:r>
          </a:p>
          <a:p>
            <a:pPr lvl="2"/>
            <a:r>
              <a:rPr lang="en-US" sz="2600" dirty="0" smtClean="0"/>
              <a:t>Changing its target file or webpage</a:t>
            </a:r>
          </a:p>
          <a:p>
            <a:pPr lvl="2"/>
            <a:r>
              <a:rPr lang="en-US" sz="2600" dirty="0" smtClean="0"/>
              <a:t>Modifying the text that is displayed</a:t>
            </a:r>
          </a:p>
          <a:p>
            <a:pPr lvl="2"/>
            <a:r>
              <a:rPr lang="en-US" sz="2600" dirty="0" smtClean="0"/>
              <a:t>Changing the ScreenTip for the hyperlink</a:t>
            </a:r>
          </a:p>
        </p:txBody>
      </p:sp>
    </p:spTree>
    <p:extLst>
      <p:ext uri="{BB962C8B-B14F-4D97-AF65-F5344CB8AC3E}">
        <p14:creationId xmlns:p14="http://schemas.microsoft.com/office/powerpoint/2010/main" xmlns="" val="1134352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C5D55E-11F3-4A5F-B30D-3BEA1F752D1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403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</a:p>
        </p:txBody>
      </p:sp>
      <p:sp>
        <p:nvSpPr>
          <p:cNvPr id="44036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template workbook:</a:t>
            </a:r>
          </a:p>
          <a:p>
            <a:pPr lvl="1"/>
            <a:r>
              <a:rPr lang="en-US" sz="3200" dirty="0" smtClean="0"/>
              <a:t>Includes all text (row and column labels), formatting, and formulas, but no data</a:t>
            </a:r>
          </a:p>
          <a:p>
            <a:pPr lvl="1"/>
            <a:r>
              <a:rPr lang="en-US" sz="3200" dirty="0" smtClean="0"/>
              <a:t>Is a model from which you create new workbooks</a:t>
            </a:r>
          </a:p>
          <a:p>
            <a:r>
              <a:rPr lang="en-US" dirty="0" smtClean="0"/>
              <a:t>Any changes or additions made to the new workbook do not affect the template file</a:t>
            </a:r>
          </a:p>
        </p:txBody>
      </p:sp>
    </p:spTree>
    <p:extLst>
      <p:ext uri="{BB962C8B-B14F-4D97-AF65-F5344CB8AC3E}">
        <p14:creationId xmlns:p14="http://schemas.microsoft.com/office/powerpoint/2010/main" xmlns="" val="35045721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4F768-5DA4-456E-8858-C57B97B3DA6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Worksheet Groups and 3-D References</a:t>
            </a:r>
          </a:p>
        </p:txBody>
      </p:sp>
      <p:pic>
        <p:nvPicPr>
          <p:cNvPr id="6" name="Picture 5" descr="Fig06_pgEX3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41" y="1295400"/>
            <a:ext cx="457791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80045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7ACC6-BEDC-4063-B698-C7629A0D811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50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Templates</a:t>
            </a:r>
          </a:p>
        </p:txBody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Creating a Workbook Based on an Existing Template</a:t>
            </a:r>
            <a:endParaRPr lang="en-US" dirty="0" smtClean="0"/>
          </a:p>
          <a:p>
            <a:pPr lvl="1"/>
            <a:r>
              <a:rPr lang="en-US" dirty="0" smtClean="0"/>
              <a:t>Excel </a:t>
            </a:r>
            <a:r>
              <a:rPr lang="en-US" dirty="0"/>
              <a:t>has </a:t>
            </a:r>
            <a:r>
              <a:rPr lang="en-US" dirty="0" smtClean="0"/>
              <a:t>many templates available</a:t>
            </a:r>
          </a:p>
          <a:p>
            <a:pPr lvl="2"/>
            <a:r>
              <a:rPr lang="en-US" sz="2600" dirty="0" smtClean="0"/>
              <a:t>Some </a:t>
            </a:r>
            <a:r>
              <a:rPr lang="en-US" sz="2600" dirty="0"/>
              <a:t>are automatically installed on </a:t>
            </a:r>
            <a:r>
              <a:rPr lang="en-US" sz="2600" dirty="0" smtClean="0"/>
              <a:t>your hard </a:t>
            </a:r>
            <a:r>
              <a:rPr lang="en-US" sz="2600" dirty="0"/>
              <a:t>drive when you install </a:t>
            </a:r>
            <a:r>
              <a:rPr lang="en-US" sz="2600" dirty="0" smtClean="0"/>
              <a:t>Excel</a:t>
            </a:r>
          </a:p>
          <a:p>
            <a:pPr lvl="2"/>
            <a:r>
              <a:rPr lang="en-US" sz="2600" dirty="0" smtClean="0"/>
              <a:t>Other </a:t>
            </a:r>
            <a:r>
              <a:rPr lang="en-US" sz="2600" dirty="0"/>
              <a:t>templates are available to download from </a:t>
            </a:r>
            <a:r>
              <a:rPr lang="en-US" sz="2600" dirty="0" smtClean="0"/>
              <a:t>the Office.com site</a:t>
            </a:r>
          </a:p>
          <a:p>
            <a:pPr lvl="2"/>
            <a:r>
              <a:rPr lang="en-US" sz="2600" dirty="0" smtClean="0"/>
              <a:t>Provide </a:t>
            </a:r>
            <a:r>
              <a:rPr lang="en-US" sz="2600" dirty="0"/>
              <a:t>commonly used worksheet formats, saving you from “reinventing the </a:t>
            </a:r>
            <a:r>
              <a:rPr lang="en-US" sz="2600" dirty="0" smtClean="0"/>
              <a:t>wheel”</a:t>
            </a:r>
          </a:p>
          <a:p>
            <a:pPr lvl="1"/>
            <a:r>
              <a:rPr lang="en-US" dirty="0"/>
              <a:t>Using a template </a:t>
            </a:r>
            <a:r>
              <a:rPr lang="en-US" dirty="0" smtClean="0"/>
              <a:t>lets </a:t>
            </a:r>
            <a:r>
              <a:rPr lang="en-US" dirty="0"/>
              <a:t>you focus on the unique content </a:t>
            </a:r>
            <a:r>
              <a:rPr lang="en-US" dirty="0" smtClean="0"/>
              <a:t>for that </a:t>
            </a:r>
            <a:r>
              <a:rPr lang="en-US" dirty="0"/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xmlns="" val="13273340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7ACC6-BEDC-4063-B698-C7629A0D811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Templates</a:t>
            </a:r>
          </a:p>
        </p:txBody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Creating a Workbook Based on an Existing </a:t>
            </a:r>
            <a:r>
              <a:rPr lang="en-US" dirty="0" smtClean="0"/>
              <a:t>Template (continued)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of the task-specific templates available from the Office.com site include:</a:t>
            </a:r>
          </a:p>
          <a:p>
            <a:pPr lvl="2"/>
            <a:r>
              <a:rPr lang="en-US" sz="2600" dirty="0" smtClean="0"/>
              <a:t>Family </a:t>
            </a:r>
            <a:r>
              <a:rPr lang="en-US" sz="2600" dirty="0"/>
              <a:t>Monthly Budget </a:t>
            </a:r>
            <a:r>
              <a:rPr lang="en-US" sz="2600" dirty="0" smtClean="0"/>
              <a:t>Planner</a:t>
            </a:r>
            <a:endParaRPr lang="en-US" sz="2600" dirty="0"/>
          </a:p>
          <a:p>
            <a:pPr lvl="2"/>
            <a:r>
              <a:rPr lang="en-US" sz="2600" dirty="0" smtClean="0"/>
              <a:t>Inventory List</a:t>
            </a:r>
          </a:p>
          <a:p>
            <a:pPr lvl="2"/>
            <a:r>
              <a:rPr lang="en-US" sz="2600" dirty="0" smtClean="0"/>
              <a:t>Team Roster</a:t>
            </a:r>
          </a:p>
          <a:p>
            <a:pPr lvl="2"/>
            <a:r>
              <a:rPr lang="en-US" sz="2600" dirty="0" smtClean="0"/>
              <a:t>Time sheets</a:t>
            </a:r>
            <a:endParaRPr lang="en-US" sz="2600" dirty="0"/>
          </a:p>
          <a:p>
            <a:pPr lvl="2"/>
            <a:r>
              <a:rPr lang="en-US" sz="2600" dirty="0" smtClean="0"/>
              <a:t>Expense Report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48911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7ACC6-BEDC-4063-B698-C7629A0D811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Templates</a:t>
            </a:r>
          </a:p>
        </p:txBody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2133600" y="2286001"/>
            <a:ext cx="4114800" cy="1981200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Fig06-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36927"/>
            <a:ext cx="8001000" cy="394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741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851A4-1781-45DA-BCFB-B91B2673FD2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71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Templates</a:t>
            </a:r>
          </a:p>
        </p:txBody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Creating a Custom Workbook </a:t>
            </a:r>
            <a:r>
              <a:rPr lang="en-US" dirty="0" smtClean="0"/>
              <a:t>Template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custom template </a:t>
            </a:r>
            <a:r>
              <a:rPr lang="en-US" dirty="0"/>
              <a:t>is a workbook template you create that is ready to run with </a:t>
            </a:r>
            <a:r>
              <a:rPr lang="en-US" dirty="0" smtClean="0"/>
              <a:t>the formulas </a:t>
            </a:r>
            <a:r>
              <a:rPr lang="en-US" dirty="0"/>
              <a:t>for all calculations included as well as all formatting and labels</a:t>
            </a:r>
            <a:endParaRPr lang="en-US" dirty="0" smtClean="0"/>
          </a:p>
          <a:p>
            <a:pPr lvl="1"/>
            <a:r>
              <a:rPr lang="en-US" dirty="0"/>
              <a:t>To create a custom </a:t>
            </a:r>
            <a:r>
              <a:rPr lang="en-US" dirty="0" smtClean="0"/>
              <a:t>template:</a:t>
            </a:r>
            <a:endParaRPr lang="en-US" dirty="0"/>
          </a:p>
          <a:p>
            <a:pPr lvl="2"/>
            <a:r>
              <a:rPr lang="en-US" sz="2600" dirty="0" smtClean="0"/>
              <a:t>Build the workbook with all necessary labels, formatting, and data</a:t>
            </a:r>
          </a:p>
          <a:p>
            <a:pPr lvl="2"/>
            <a:r>
              <a:rPr lang="en-US" sz="2600" dirty="0" smtClean="0"/>
              <a:t>Save the workbook as a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2931890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 descr="Fig06-3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28799"/>
            <a:ext cx="8001000" cy="37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6633777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New Workbook from a Template</a:t>
            </a:r>
          </a:p>
          <a:p>
            <a:pPr lvl="1"/>
            <a:r>
              <a:rPr lang="en-US" dirty="0"/>
              <a:t>A template file has special properties that allow you to open it, make changes, </a:t>
            </a:r>
            <a:r>
              <a:rPr lang="en-US" dirty="0" smtClean="0"/>
              <a:t>and save </a:t>
            </a:r>
            <a:r>
              <a:rPr lang="en-US" dirty="0"/>
              <a:t>it in a new location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you have saved a template, you can access the template from the New screen </a:t>
            </a:r>
            <a:r>
              <a:rPr lang="en-US" dirty="0" smtClean="0"/>
              <a:t>in Backstage </a:t>
            </a:r>
            <a:r>
              <a:rPr lang="en-US" dirty="0"/>
              <a:t>view or in the location you saved it</a:t>
            </a:r>
          </a:p>
          <a:p>
            <a:pPr lvl="1"/>
            <a:r>
              <a:rPr lang="en-US" dirty="0" smtClean="0"/>
              <a:t>The original template file is not changed by the process of entering data</a:t>
            </a:r>
            <a:endParaRPr lang="en-US" dirty="0"/>
          </a:p>
        </p:txBody>
      </p:sp>
      <p:sp>
        <p:nvSpPr>
          <p:cNvPr id="4812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534E9-F4CF-4206-8025-E0C39DB6F394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0636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 descr="Fig06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23165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386B4-DC49-47FF-98AB-B82749F8826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3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 Worksheet Groups and 3-D References</a:t>
            </a:r>
            <a:endParaRPr lang="en-US" dirty="0" smtClean="0"/>
          </a:p>
        </p:txBody>
      </p:sp>
      <p:pic>
        <p:nvPicPr>
          <p:cNvPr id="6" name="Picture 5" descr="Fig06_pgEX32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88" y="1295400"/>
            <a:ext cx="44538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95161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D9732-EF9C-48DA-A276-39CAAE27402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600200"/>
          </a:xfrm>
        </p:spPr>
        <p:txBody>
          <a:bodyPr/>
          <a:lstStyle/>
          <a:p>
            <a:r>
              <a:rPr lang="en-US" dirty="0" smtClean="0"/>
              <a:t>Using multiple worksheets:</a:t>
            </a:r>
          </a:p>
          <a:p>
            <a:pPr lvl="1"/>
            <a:r>
              <a:rPr lang="en-US" dirty="0" smtClean="0"/>
              <a:t>Makes it easier to group and summarize data</a:t>
            </a:r>
          </a:p>
          <a:p>
            <a:pPr lvl="1"/>
            <a:r>
              <a:rPr lang="en-US" dirty="0" smtClean="0"/>
              <a:t>Enables </a:t>
            </a:r>
            <a:r>
              <a:rPr lang="en-US" dirty="0"/>
              <a:t>you to place summarized data </a:t>
            </a:r>
            <a:r>
              <a:rPr lang="en-US" dirty="0" smtClean="0"/>
              <a:t>first</a:t>
            </a:r>
          </a:p>
        </p:txBody>
      </p:sp>
      <p:pic>
        <p:nvPicPr>
          <p:cNvPr id="6" name="Picture 5" descr="Fig06-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400"/>
            <a:ext cx="6858000" cy="347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2058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retyping the formulas in each worksheet</a:t>
            </a:r>
            <a:r>
              <a:rPr lang="en-US" dirty="0" smtClean="0"/>
              <a:t>, you </a:t>
            </a:r>
            <a:r>
              <a:rPr lang="en-US" dirty="0"/>
              <a:t>can enter them all at once by creating a worksheet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A </a:t>
            </a:r>
            <a:r>
              <a:rPr lang="en-US" dirty="0"/>
              <a:t>worksheet </a:t>
            </a:r>
            <a:r>
              <a:rPr lang="en-US" dirty="0" smtClean="0"/>
              <a:t>group </a:t>
            </a:r>
            <a:r>
              <a:rPr lang="en-US" dirty="0"/>
              <a:t>can contain adjacent or nonadjacent </a:t>
            </a:r>
            <a:r>
              <a:rPr lang="en-US" dirty="0" smtClean="0"/>
              <a:t>worksheets</a:t>
            </a:r>
          </a:p>
          <a:p>
            <a:r>
              <a:rPr lang="en-US" dirty="0" smtClean="0"/>
              <a:t>In </a:t>
            </a:r>
            <a:r>
              <a:rPr lang="en-US" dirty="0"/>
              <a:t>group-editing mode, </a:t>
            </a:r>
            <a:r>
              <a:rPr lang="en-US" dirty="0" smtClean="0"/>
              <a:t>most editing </a:t>
            </a:r>
            <a:r>
              <a:rPr lang="en-US" dirty="0"/>
              <a:t>tasks that you complete in the active worksheet also affect the other </a:t>
            </a:r>
            <a:r>
              <a:rPr lang="en-US" dirty="0" smtClean="0"/>
              <a:t>worksheets in </a:t>
            </a:r>
            <a:r>
              <a:rPr lang="en-US" dirty="0"/>
              <a:t>the group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34614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forming a worksheet group, you can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Enter or edit data and formulas</a:t>
            </a:r>
          </a:p>
          <a:p>
            <a:pPr lvl="1"/>
            <a:r>
              <a:rPr lang="en-US" dirty="0" smtClean="0"/>
              <a:t>Apply formatting</a:t>
            </a:r>
          </a:p>
          <a:p>
            <a:pPr lvl="1"/>
            <a:r>
              <a:rPr lang="en-US" dirty="0" smtClean="0"/>
              <a:t>Insert or delete rows and columns</a:t>
            </a:r>
          </a:p>
          <a:p>
            <a:pPr lvl="1"/>
            <a:r>
              <a:rPr lang="en-US" dirty="0" smtClean="0"/>
              <a:t>Set the page layout options</a:t>
            </a:r>
          </a:p>
          <a:p>
            <a:pPr lvl="1"/>
            <a:r>
              <a:rPr lang="en-US" dirty="0" smtClean="0"/>
              <a:t>Apply view options</a:t>
            </a:r>
          </a:p>
          <a:p>
            <a:pPr lvl="1"/>
            <a:r>
              <a:rPr lang="en-US" dirty="0" smtClean="0"/>
              <a:t>Print all the worksheets</a:t>
            </a:r>
          </a:p>
          <a:p>
            <a:r>
              <a:rPr lang="en-US" dirty="0"/>
              <a:t>Worksheet groups save you time and help improve consistency among the </a:t>
            </a:r>
            <a:r>
              <a:rPr lang="en-US" dirty="0" smtClean="0"/>
              <a:t>worksheets because an action affects </a:t>
            </a:r>
            <a:r>
              <a:rPr lang="en-US" dirty="0"/>
              <a:t>multiple worksheets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11312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C4343-D4DE-4D2C-8063-1C82903B409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411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Grouping Worksheets</a:t>
            </a:r>
          </a:p>
        </p:txBody>
      </p:sp>
      <p:sp>
        <p:nvSpPr>
          <p:cNvPr id="17412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Entering </a:t>
            </a:r>
            <a:r>
              <a:rPr lang="en-US" dirty="0" smtClean="0"/>
              <a:t>Headings and Formulas </a:t>
            </a:r>
            <a:r>
              <a:rPr lang="en-US" dirty="0"/>
              <a:t>in a Worksheet Group</a:t>
            </a:r>
            <a:endParaRPr lang="en-US" dirty="0" smtClean="0"/>
          </a:p>
          <a:p>
            <a:pPr lvl="1"/>
            <a:r>
              <a:rPr lang="en-US" dirty="0"/>
              <a:t>The formula is entered in the same cells in all worksheets in the group</a:t>
            </a:r>
          </a:p>
          <a:p>
            <a:pPr lvl="1"/>
            <a:r>
              <a:rPr lang="en-US" dirty="0" smtClean="0"/>
              <a:t>Grouped worksheets must have the exact same organization and layout (rows and columns)</a:t>
            </a:r>
          </a:p>
        </p:txBody>
      </p:sp>
    </p:spTree>
    <p:extLst>
      <p:ext uri="{BB962C8B-B14F-4D97-AF65-F5344CB8AC3E}">
        <p14:creationId xmlns:p14="http://schemas.microsoft.com/office/powerpoint/2010/main" xmlns="" val="1554213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1815</Words>
  <Application>Microsoft Office PowerPoint</Application>
  <PresentationFormat>On-screen Show (4:3)</PresentationFormat>
  <Paragraphs>312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2_Office Theme</vt:lpstr>
      <vt:lpstr>Tutorial 6:  Managing Multiple Worksheets and Workbooks</vt:lpstr>
      <vt:lpstr>Objectives</vt:lpstr>
      <vt:lpstr>Objectives</vt:lpstr>
      <vt:lpstr>Visual Overview: Worksheet Groups and 3-D References</vt:lpstr>
      <vt:lpstr>Visual Overview: Worksheet Groups and 3-D References</vt:lpstr>
      <vt:lpstr>Grouping Worksheets</vt:lpstr>
      <vt:lpstr>Grouping Worksheets</vt:lpstr>
      <vt:lpstr>Grouping Worksheets</vt:lpstr>
      <vt:lpstr>Grouping Worksheets</vt:lpstr>
      <vt:lpstr>Grouping Worksheets</vt:lpstr>
      <vt:lpstr>Grouping Worksheets</vt:lpstr>
      <vt:lpstr>Formatted Grouped Worksheets</vt:lpstr>
      <vt:lpstr>Working with  Multiple Worksheets</vt:lpstr>
      <vt:lpstr>Working with  Multiple Worksheets</vt:lpstr>
      <vt:lpstr>Working with  Multiple Worksheets</vt:lpstr>
      <vt:lpstr>Working with  Multiple Worksheets</vt:lpstr>
      <vt:lpstr>Working with  Multiple Worksheets</vt:lpstr>
      <vt:lpstr>Working with  Multiple Worksheets</vt:lpstr>
      <vt:lpstr>Working with  Multiple Worksheets</vt:lpstr>
      <vt:lpstr>Printing a Worksheet Group</vt:lpstr>
      <vt:lpstr>Visual Overview: Links and External References</vt:lpstr>
      <vt:lpstr>Visual Overview: Links and External References</vt:lpstr>
      <vt:lpstr>Linking Workbooks</vt:lpstr>
      <vt:lpstr>Linking Workbooks</vt:lpstr>
      <vt:lpstr>Linking Workbooks</vt:lpstr>
      <vt:lpstr>Linking Workbooks</vt:lpstr>
      <vt:lpstr>Linking Workbooks</vt:lpstr>
      <vt:lpstr>Linking Workbooks</vt:lpstr>
      <vt:lpstr>Updating Linked Workbooks</vt:lpstr>
      <vt:lpstr>Updating Linked Workbooks</vt:lpstr>
      <vt:lpstr>Updating Linked Workbooks</vt:lpstr>
      <vt:lpstr>Updating Linked Workbooks</vt:lpstr>
      <vt:lpstr>Updating Linked Workbooks</vt:lpstr>
      <vt:lpstr>Visual Overview: Templates and Hyperlinks</vt:lpstr>
      <vt:lpstr>Visual Overview: Templates and Hyperlinks</vt:lpstr>
      <vt:lpstr>Creating a Hyperlink</vt:lpstr>
      <vt:lpstr>Creating a Hyperlink</vt:lpstr>
      <vt:lpstr>Creating a Hyperlink</vt:lpstr>
      <vt:lpstr>Using Templates</vt:lpstr>
      <vt:lpstr>Using Templates</vt:lpstr>
      <vt:lpstr>Using Templates</vt:lpstr>
      <vt:lpstr>Using Templates</vt:lpstr>
      <vt:lpstr>Using Templates</vt:lpstr>
      <vt:lpstr>Using Templates</vt:lpstr>
      <vt:lpstr>Using Templates</vt:lpstr>
      <vt:lpstr>Using Templates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2013-07-19T14:12:59Z</dcterms:created>
  <dcterms:modified xsi:type="dcterms:W3CDTF">2013-07-19T14:13:06Z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